
<file path=[Content_Types].xml><?xml version="1.0" encoding="utf-8"?>
<Types xmlns="http://schemas.openxmlformats.org/package/2006/content-types">
  <Default Extension="jpeg" ContentType="image/jpeg"/>
  <Default Extension="wav" ContentType="audio/x-wav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2" r:id="rId8"/>
    <p:sldId id="264" r:id="rId9"/>
    <p:sldId id="265" r:id="rId10"/>
    <p:sldId id="266" r:id="rId11"/>
    <p:sldId id="267" r:id="rId12"/>
    <p:sldId id="271" r:id="rId13"/>
    <p:sldId id="268" r:id="rId14"/>
    <p:sldId id="270" r:id="rId15"/>
    <p:sldId id="274" r:id="rId16"/>
    <p:sldId id="269" r:id="rId17"/>
    <p:sldId id="272" r:id="rId18"/>
    <p:sldId id="273" r:id="rId1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1.wav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audio" Target="../media/audio4.wav"/><Relationship Id="rId2" Type="http://schemas.openxmlformats.org/officeDocument/2006/relationships/image" Target="../media/image14.jpe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audio" Target="../media/audio3.wav"/><Relationship Id="rId2" Type="http://schemas.openxmlformats.org/officeDocument/2006/relationships/image" Target="../media/image16.GIF"/><Relationship Id="rId1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audio" Target="../media/audio4.wav"/><Relationship Id="rId2" Type="http://schemas.openxmlformats.org/officeDocument/2006/relationships/image" Target="../media/image18.jpe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audio" Target="../media/audio3.wav"/><Relationship Id="rId2" Type="http://schemas.openxmlformats.org/officeDocument/2006/relationships/image" Target="../media/image20.jpe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audio" Target="../media/audio4.wav"/><Relationship Id="rId2" Type="http://schemas.openxmlformats.org/officeDocument/2006/relationships/image" Target="../media/image22.jpe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audio" Target="../media/audio3.wav"/><Relationship Id="rId2" Type="http://schemas.openxmlformats.org/officeDocument/2006/relationships/image" Target="../media/image24.jpe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audio" Target="../media/audio4.wav"/><Relationship Id="rId2" Type="http://schemas.openxmlformats.org/officeDocument/2006/relationships/image" Target="../media/image26.GIF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audio" Target="../media/audio2.wav"/><Relationship Id="rId2" Type="http://schemas.openxmlformats.org/officeDocument/2006/relationships/image" Target="../media/image28.jpeg"/><Relationship Id="rId1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2.wav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1.wav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audio" Target="../media/audio2.wav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1.wav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audio2.wav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1.wav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audio2.wav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audio" Target="../media/audio3.wav"/><Relationship Id="rId5" Type="http://schemas.openxmlformats.org/officeDocument/2006/relationships/image" Target="../media/image12.png"/><Relationship Id="rId4" Type="http://schemas.microsoft.com/office/2007/relationships/media" Target="file:///H:\&#22823;&#20108;&#26399;&#26411;&#32771;&#35797;&#22797;&#20064;\&#35838;&#31243;&#35774;&#35745;\JAVA&#35838;&#31243;&#35774;&#35745;\&#22823;&#23398;&#29983;&#20449;&#24687;&#31649;&#29702;&#31995;&#32479;2\&#24494;&#24494;&#19968;&#31505;&#24456;&#20542;&#22478;.wav" TargetMode="External"/><Relationship Id="rId3" Type="http://schemas.openxmlformats.org/officeDocument/2006/relationships/audio" Target="file:///H:\&#22823;&#20108;&#26399;&#26411;&#32771;&#35797;&#22797;&#20064;\&#35838;&#31243;&#35774;&#35745;\JAVA&#35838;&#31243;&#35774;&#35745;\&#22823;&#23398;&#29983;&#20449;&#24687;&#31649;&#29702;&#31995;&#32479;2\&#24494;&#24494;&#19968;&#31505;&#24456;&#20542;&#22478;.wav" TargetMode="Externa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图片 8" descr="541f9685231b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1590" y="14605"/>
            <a:ext cx="12204700" cy="685863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016760" y="502920"/>
            <a:ext cx="7785735" cy="1097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6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" panose="02010609060101010101" charset="-122"/>
                <a:ea typeface="楷体" panose="02010609060101010101" charset="-122"/>
              </a:rPr>
              <a:t>大学生信息管理系统</a:t>
            </a:r>
            <a:endParaRPr lang="zh-CN" altLang="en-US" sz="6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10665" y="2140585"/>
            <a:ext cx="873823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制作人：范晋杰、金恒昱、鲁方伟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 advClick="0">
        <p:zoom/>
        <p:sndAc>
          <p:stSnd>
            <p:snd r:embed="rId2" name="chimes.wav"/>
          </p:stSnd>
        </p:sndAc>
      </p:transition>
    </mc:Choice>
    <mc:Fallback>
      <p:transition spd="slow" advClick="0">
        <p:zoom/>
        <p:sndAc>
          <p:stSnd>
            <p:snd r:embed="rId2" name="chimes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KOUGGNN~$X13~)1Q3O%JU5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1390" y="885190"/>
            <a:ext cx="5751195" cy="59131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96850" y="228600"/>
            <a:ext cx="6286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 i="1"/>
              <a:t>        </a:t>
            </a:r>
            <a:r>
              <a:rPr lang="zh-CN" altLang="en-US" sz="2800" b="1" i="1"/>
              <a:t>简单明了的登录界面（LogIn）：</a:t>
            </a:r>
            <a:endParaRPr lang="zh-CN" altLang="en-US" sz="2800" b="1" i="1"/>
          </a:p>
        </p:txBody>
      </p:sp>
      <p:sp>
        <p:nvSpPr>
          <p:cNvPr id="9" name="文本框 8"/>
          <p:cNvSpPr txBox="1"/>
          <p:nvPr/>
        </p:nvSpPr>
        <p:spPr>
          <a:xfrm>
            <a:off x="7131050" y="2362200"/>
            <a:ext cx="4825365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比较常规的登录界面，就像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QQ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，微信登录界面一样，用户加密码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.....</a:t>
            </a:r>
            <a:endParaRPr lang="en-US" altLang="zh-CN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" name="图片 9" descr="-df1727e952147d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6750" y="4218305"/>
            <a:ext cx="2399665" cy="2413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 dir="vert"/>
        <p:sndAc>
          <p:stSnd>
            <p:snd r:embed="rId3" name="hammer.wav"/>
          </p:stSnd>
        </p:sndAc>
      </p:transition>
    </mc:Choice>
    <mc:Fallback>
      <p:transition spd="slow">
        <p:comb dir="vert"/>
        <p:sndAc>
          <p:stSnd>
            <p:snd r:embed="rId3" name="hammer.wav"/>
          </p:stSnd>
        </p:sndAc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J5GF[2{D`ZTPPE34)N~24L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0765" y="788670"/>
            <a:ext cx="5905500" cy="59861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49250" y="266700"/>
            <a:ext cx="7937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i="1"/>
              <a:t>人性化的主界面（Student）：</a:t>
            </a:r>
            <a:endParaRPr lang="zh-CN" altLang="en-US" sz="2800" b="1" i="1"/>
          </a:p>
        </p:txBody>
      </p:sp>
      <p:sp>
        <p:nvSpPr>
          <p:cNvPr id="4" name="文本框 3"/>
          <p:cNvSpPr txBox="1"/>
          <p:nvPr/>
        </p:nvSpPr>
        <p:spPr>
          <a:xfrm>
            <a:off x="7029450" y="1054100"/>
            <a:ext cx="6129020" cy="15544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主界面下包含了几大功能模块：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学生搜索、录入学生、学生删除等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...</a:t>
            </a:r>
            <a:endParaRPr lang="en-US" altLang="zh-CN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可以满足小型化的对学生信息管理的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要求。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 descr="-73a2e0c7ce0c32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3325" y="4487545"/>
            <a:ext cx="1733550" cy="1730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  <p:sndAc>
          <p:stSnd>
            <p:snd r:embed="rId3" name="cashreg.wav"/>
          </p:stSnd>
        </p:sndAc>
      </p:transition>
    </mc:Choice>
    <mc:Fallback>
      <p:transition spd="slow">
        <p:comb/>
        <p:sndAc>
          <p:stSnd>
            <p:snd r:embed="rId3" name="cashreg.wav"/>
          </p:stSnd>
        </p:sndAc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@DI$WPC0BR{8P6CPWOOJ6J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3595" y="930275"/>
            <a:ext cx="6061710" cy="58439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6850" y="254000"/>
            <a:ext cx="73152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 </a:t>
            </a:r>
            <a:r>
              <a:rPr lang="zh-CN" altLang="en-US" sz="2800" b="1" i="1"/>
              <a:t>学生搜索（</a:t>
            </a:r>
            <a:r>
              <a:rPr lang="zh-CN" altLang="en-US" sz="2800" b="1" i="1">
                <a:sym typeface="+mn-ea"/>
              </a:rPr>
              <a:t>QueryStudent）： </a:t>
            </a:r>
            <a:endParaRPr lang="zh-CN" altLang="en-US" sz="2800" b="1" i="1"/>
          </a:p>
        </p:txBody>
      </p:sp>
      <p:pic>
        <p:nvPicPr>
          <p:cNvPr id="4" name="图片 3" descr="-581bc5a7aeed1ae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4475" y="4012565"/>
            <a:ext cx="2761615" cy="27616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885305" y="1573530"/>
            <a:ext cx="5364480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录入学生的学号，查看学生信息。。。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 dir="vert"/>
        <p:sndAc>
          <p:stSnd>
            <p:snd r:embed="rId3" name="hammer.wav"/>
          </p:stSnd>
        </p:sndAc>
      </p:transition>
    </mc:Choice>
    <mc:Fallback>
      <p:transition spd="slow">
        <p:comb dir="vert"/>
        <p:sndAc>
          <p:stSnd>
            <p:snd r:embed="rId3" name="hammer.wav"/>
          </p:stSnd>
        </p:sndAc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225" y="1031875"/>
            <a:ext cx="5835015" cy="56254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22250" y="190500"/>
            <a:ext cx="660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i="1"/>
              <a:t>录入学生（StudentIn）：</a:t>
            </a:r>
            <a:endParaRPr lang="zh-CN" altLang="en-US" sz="2800" b="1" i="1"/>
          </a:p>
        </p:txBody>
      </p:sp>
      <p:sp>
        <p:nvSpPr>
          <p:cNvPr id="4" name="文本框 3"/>
          <p:cNvSpPr txBox="1"/>
          <p:nvPr/>
        </p:nvSpPr>
        <p:spPr>
          <a:xfrm>
            <a:off x="6915150" y="1206500"/>
            <a:ext cx="5181600" cy="30175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这个模块录入学生，包含了学生名，学号，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java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、数据结构和概率统计成绩的录入，最后还有入学时间。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这只是一个简单的程序，若要功能更加完善，则可以轻松得添加比较详细的信息，比如学生家庭住址，身份证号等信息。</a:t>
            </a:r>
            <a:endParaRPr lang="zh-CN" altLang="en-US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 descr="129e7c09c1c72c5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1025" y="4543425"/>
            <a:ext cx="2444750" cy="2113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  <p:sndAc>
          <p:stSnd>
            <p:snd r:embed="rId3" name="cashreg.wav"/>
          </p:stSnd>
        </p:sndAc>
      </p:transition>
    </mc:Choice>
    <mc:Fallback>
      <p:transition spd="slow">
        <p:comb/>
        <p:sndAc>
          <p:stSnd>
            <p:snd r:embed="rId3" name="cashreg.wav"/>
          </p:stSnd>
        </p:sndAc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0`(6X%GTI$%93}F`(T)HXL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900" y="955675"/>
            <a:ext cx="6762115" cy="55295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7150" y="190500"/>
            <a:ext cx="5651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i="1"/>
              <a:t>学生删除（</a:t>
            </a:r>
            <a:r>
              <a:rPr lang="zh-CN" altLang="en-US" sz="2800" b="1" i="1">
                <a:sym typeface="+mn-ea"/>
              </a:rPr>
              <a:t>DeleteStudent）：</a:t>
            </a:r>
            <a:endParaRPr lang="zh-CN" altLang="en-US" sz="2800" b="1" i="1"/>
          </a:p>
        </p:txBody>
      </p:sp>
      <p:sp>
        <p:nvSpPr>
          <p:cNvPr id="4" name="文本框 3"/>
          <p:cNvSpPr txBox="1"/>
          <p:nvPr/>
        </p:nvSpPr>
        <p:spPr>
          <a:xfrm>
            <a:off x="8147050" y="1562100"/>
            <a:ext cx="2882900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这个模块删除学生的所有信息。。。。</a:t>
            </a:r>
            <a:endParaRPr lang="zh-CN" altLang="en-US" sz="2400"/>
          </a:p>
        </p:txBody>
      </p:sp>
      <p:pic>
        <p:nvPicPr>
          <p:cNvPr id="5" name="图片 4" descr="-67fee85ddb1558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5765" y="4050665"/>
            <a:ext cx="2515235" cy="25152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 dir="vert"/>
        <p:sndAc>
          <p:stSnd>
            <p:snd r:embed="rId3" name="hammer.wav"/>
          </p:stSnd>
        </p:sndAc>
      </p:transition>
    </mc:Choice>
    <mc:Fallback>
      <p:transition spd="slow">
        <p:comb dir="vert"/>
        <p:sndAc>
          <p:stSnd>
            <p:snd r:embed="rId3" name="hammer.wav"/>
          </p:stSnd>
        </p:sndAc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CMQ_AEKZ_]1Q7T21{HRT9H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5620" y="879475"/>
            <a:ext cx="6780530" cy="56857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5250" y="76200"/>
            <a:ext cx="74295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i="1"/>
              <a:t>学生概览（</a:t>
            </a:r>
            <a:r>
              <a:rPr lang="zh-CN" altLang="en-US" sz="2800" b="1" i="1">
                <a:sym typeface="+mn-ea"/>
              </a:rPr>
              <a:t>StudentInformationBrower </a:t>
            </a:r>
            <a:r>
              <a:rPr lang="zh-CN" altLang="en-US" sz="2800" b="1" i="1"/>
              <a:t>）：</a:t>
            </a:r>
            <a:endParaRPr lang="zh-CN" altLang="en-US" sz="2800" b="1" i="1"/>
          </a:p>
        </p:txBody>
      </p:sp>
      <p:sp>
        <p:nvSpPr>
          <p:cNvPr id="4" name="文本框 3"/>
          <p:cNvSpPr txBox="1"/>
          <p:nvPr/>
        </p:nvSpPr>
        <p:spPr>
          <a:xfrm>
            <a:off x="7727950" y="1384300"/>
            <a:ext cx="3111500" cy="1920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对全体学生情况进行概览，可以查看信息是否有误。便于对学生信息进行有效得管理 。</a:t>
            </a:r>
            <a:endParaRPr lang="zh-CN" altLang="en-US" sz="2400"/>
          </a:p>
        </p:txBody>
      </p:sp>
      <p:pic>
        <p:nvPicPr>
          <p:cNvPr id="5" name="图片 4" descr="121a531c0f43dc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800" y="4203700"/>
            <a:ext cx="2195830" cy="2195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  <p:sndAc>
          <p:stSnd>
            <p:snd r:embed="rId3" name="cashreg.wav"/>
          </p:stSnd>
        </p:sndAc>
      </p:transition>
    </mc:Choice>
    <mc:Fallback>
      <p:transition spd="slow">
        <p:comb/>
        <p:sndAc>
          <p:stSnd>
            <p:snd r:embed="rId3" name="cashreg.wav"/>
          </p:stSnd>
        </p:sndAc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TKB{W[30D$367Z$8L`CKN%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850" y="828675"/>
            <a:ext cx="6071235" cy="58534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5250" y="88900"/>
            <a:ext cx="79121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i="1"/>
              <a:t>修改密码（</a:t>
            </a:r>
            <a:r>
              <a:rPr lang="zh-CN" altLang="en-US" sz="2800" b="1" i="1">
                <a:sym typeface="+mn-ea"/>
              </a:rPr>
              <a:t>UpdatePassword </a:t>
            </a:r>
            <a:r>
              <a:rPr lang="zh-CN" altLang="en-US" sz="2800" b="1" i="1"/>
              <a:t>）：</a:t>
            </a:r>
            <a:endParaRPr lang="zh-CN" altLang="en-US" sz="2800" b="1" i="1"/>
          </a:p>
        </p:txBody>
      </p:sp>
      <p:sp>
        <p:nvSpPr>
          <p:cNvPr id="4" name="文本框 3"/>
          <p:cNvSpPr txBox="1"/>
          <p:nvPr/>
        </p:nvSpPr>
        <p:spPr>
          <a:xfrm>
            <a:off x="7181850" y="1727200"/>
            <a:ext cx="4754880" cy="8229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为了保证学生信息的安全，有必要</a:t>
            </a:r>
            <a:endParaRPr lang="zh-CN" altLang="en-US" sz="2400"/>
          </a:p>
          <a:p>
            <a:r>
              <a:rPr lang="zh-CN" altLang="en-US" sz="2400"/>
              <a:t>定期得修改学生 的登录密码。</a:t>
            </a:r>
            <a:endParaRPr lang="zh-CN" altLang="en-US" sz="2400"/>
          </a:p>
        </p:txBody>
      </p:sp>
      <p:pic>
        <p:nvPicPr>
          <p:cNvPr id="5" name="图片 4" descr="-6c5676040c76672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4400" y="4470400"/>
            <a:ext cx="2018665" cy="2018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 dir="vert"/>
        <p:sndAc>
          <p:stSnd>
            <p:snd r:embed="rId3" name="hammer.wav"/>
          </p:stSnd>
        </p:sndAc>
      </p:transition>
    </mc:Choice>
    <mc:Fallback>
      <p:transition spd="slow">
        <p:comb dir="vert"/>
        <p:sndAc>
          <p:stSnd>
            <p:snd r:embed="rId3" name="hammer.wav"/>
          </p:stSnd>
        </p:sndAc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61104_1619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" y="-18415"/>
            <a:ext cx="12166600" cy="689546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128395" y="2466340"/>
            <a:ext cx="9935210" cy="119824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7200" b="1">
                <a:ln w="25400">
                  <a:gradFill>
                    <a:gsLst>
                      <a:gs pos="31000">
                        <a:srgbClr val="6D6E85"/>
                      </a:gs>
                      <a:gs pos="66000">
                        <a:srgbClr val="A2C6FF"/>
                      </a:gs>
                      <a:gs pos="45000">
                        <a:srgbClr val="97B8F2"/>
                      </a:gs>
                      <a:gs pos="11000">
                        <a:srgbClr val="ED7D31">
                          <a:lumMod val="20000"/>
                          <a:lumOff val="80000"/>
                        </a:srgbClr>
                      </a:gs>
                      <a:gs pos="100000">
                        <a:srgbClr val="7E6760"/>
                      </a:gs>
                      <a:gs pos="91000">
                        <a:schemeClr val="bg1">
                          <a:lumMod val="50000"/>
                        </a:schemeClr>
                      </a:gs>
                      <a:gs pos="56000">
                        <a:srgbClr val="455C85"/>
                      </a:gs>
                      <a:gs pos="81000">
                        <a:srgbClr val="F8D8CF"/>
                      </a:gs>
                    </a:gsLst>
                  </a:gradFill>
                </a:ln>
                <a:blipFill>
                  <a:blip r:embed="rId2"/>
                  <a:tile sx="100000" sy="100000"/>
                </a:blip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 for watching </a:t>
            </a:r>
            <a:endParaRPr lang="en-US" altLang="zh-CN" sz="7200" b="1">
              <a:ln w="25400">
                <a:gradFill>
                  <a:gsLst>
                    <a:gs pos="31000">
                      <a:srgbClr val="6D6E85"/>
                    </a:gs>
                    <a:gs pos="66000">
                      <a:srgbClr val="A2C6FF"/>
                    </a:gs>
                    <a:gs pos="45000">
                      <a:srgbClr val="97B8F2"/>
                    </a:gs>
                    <a:gs pos="11000">
                      <a:srgbClr val="ED7D31">
                        <a:lumMod val="20000"/>
                        <a:lumOff val="80000"/>
                      </a:srgbClr>
                    </a:gs>
                    <a:gs pos="100000">
                      <a:srgbClr val="7E6760"/>
                    </a:gs>
                    <a:gs pos="91000">
                      <a:schemeClr val="bg1">
                        <a:lumMod val="50000"/>
                      </a:schemeClr>
                    </a:gs>
                    <a:gs pos="56000">
                      <a:srgbClr val="455C85"/>
                    </a:gs>
                    <a:gs pos="81000">
                      <a:srgbClr val="F8D8CF"/>
                    </a:gs>
                  </a:gsLst>
                </a:gradFill>
              </a:ln>
              <a:blipFill>
                <a:blip r:embed="rId2"/>
                <a:tile sx="100000" sy="100000"/>
              </a:blip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rd"/>
        <p:sndAc>
          <p:stSnd>
            <p:snd r:embed="rId3" name="camera.wav"/>
          </p:stSnd>
        </p:sndAc>
      </p:transition>
    </mc:Choice>
    <mc:Fallback>
      <p:transition spd="slow">
        <p:cover dir="rd"/>
        <p:sndAc>
          <p:stSnd>
            <p:snd r:embed="rId3" name="camera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 descr="IMG_20161104_1211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14605"/>
            <a:ext cx="12186285" cy="68287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767965" y="502920"/>
            <a:ext cx="6772910" cy="701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/>
              <a:t>这是一个什么样的系统？</a:t>
            </a:r>
            <a:endParaRPr lang="zh-CN" altLang="en-US" sz="4000"/>
          </a:p>
        </p:txBody>
      </p:sp>
      <p:sp>
        <p:nvSpPr>
          <p:cNvPr id="5" name="文本框 4"/>
          <p:cNvSpPr txBox="1"/>
          <p:nvPr/>
        </p:nvSpPr>
        <p:spPr>
          <a:xfrm rot="21060000">
            <a:off x="0" y="2488565"/>
            <a:ext cx="6981825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楷体" panose="02010609060101010101" charset="-122"/>
                <a:ea typeface="楷体" panose="02010609060101010101" charset="-122"/>
              </a:rPr>
              <a:t>我们为什么要做这个系统？</a:t>
            </a:r>
            <a:endParaRPr lang="zh-CN" altLang="en-US" sz="280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88100" y="2488565"/>
            <a:ext cx="427228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黑体" panose="02010609060101010101" charset="-122"/>
                <a:ea typeface="黑体" panose="02010609060101010101" charset="-122"/>
              </a:rPr>
              <a:t>这个系统怎么用？</a:t>
            </a:r>
            <a:endParaRPr lang="zh-CN" altLang="en-US" sz="2800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zoom dir="in"/>
        <p:sndAc>
          <p:stSnd>
            <p:snd r:embed="rId2" name="camera.wav"/>
          </p:stSnd>
        </p:sndAc>
      </p:transition>
    </mc:Choice>
    <mc:Fallback>
      <p:transition spd="slow">
        <p:zoom dir="in"/>
        <p:sndAc>
          <p:stSnd>
            <p:snd r:embed="rId2" name="camera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6727825" y="315595"/>
            <a:ext cx="45700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学生信息多而乱，不利于管理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697345" y="1000760"/>
            <a:ext cx="3349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</a:t>
            </a:r>
            <a:r>
              <a:rPr lang="zh-CN" altLang="en-US"/>
              <a:t>信息系统极度不稳定，不安全</a:t>
            </a:r>
            <a:endParaRPr lang="zh-CN" altLang="en-US"/>
          </a:p>
        </p:txBody>
      </p:sp>
      <p:pic>
        <p:nvPicPr>
          <p:cNvPr id="8" name="图片 7" descr="-2a464805285368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09430" y="4182110"/>
            <a:ext cx="2286000" cy="2286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727825" y="1589405"/>
            <a:ext cx="4406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3.</a:t>
            </a:r>
            <a:r>
              <a:rPr lang="zh-CN" altLang="en-US"/>
              <a:t>学生信息安全受到严重威胁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727825" y="2125345"/>
            <a:ext cx="3483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4.</a:t>
            </a:r>
            <a:r>
              <a:rPr lang="zh-CN" altLang="en-US"/>
              <a:t>网速很烂，学生无法容忍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727825" y="2661285"/>
            <a:ext cx="30073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5.……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2590165" y="532765"/>
            <a:ext cx="609600" cy="43465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>
                <a:sym typeface="+mn-ea"/>
              </a:rPr>
              <a:t>现中国高校学生信息管理存在的</a:t>
            </a:r>
            <a:r>
              <a:rPr lang="zh-CN" altLang="en-US" sz="2800">
                <a:sym typeface="+mn-ea"/>
              </a:rPr>
              <a:t>问题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zoom/>
        <p:sndAc>
          <p:stSnd>
            <p:snd r:embed="rId2" name="chimes.wav"/>
          </p:stSnd>
        </p:sndAc>
      </p:transition>
    </mc:Choice>
    <mc:Fallback>
      <p:transition spd="slow">
        <p:zoom/>
        <p:sndAc>
          <p:stSnd>
            <p:snd r:embed="rId2" name="chimes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图片 10" descr="14799771276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-2540"/>
            <a:ext cx="12186285" cy="686308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907415" y="768985"/>
            <a:ext cx="9170035" cy="2225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为解决这个漏洞，我们挺身而出</a:t>
            </a:r>
            <a:endParaRPr lang="zh-CN" altLang="en-US" sz="2800"/>
          </a:p>
          <a:p>
            <a:endParaRPr lang="zh-CN" altLang="en-US" sz="2800"/>
          </a:p>
          <a:p>
            <a:endParaRPr lang="zh-CN" altLang="en-US" sz="2800"/>
          </a:p>
          <a:p>
            <a:endParaRPr lang="zh-CN" altLang="en-US" sz="2800"/>
          </a:p>
          <a:p>
            <a:r>
              <a:rPr lang="zh-CN" altLang="en-US" sz="2800"/>
              <a:t>接下来开始切入正题</a:t>
            </a:r>
            <a:r>
              <a:rPr lang="en-US" altLang="zh-CN" sz="2800"/>
              <a:t>.......</a:t>
            </a:r>
            <a:endParaRPr lang="en-US" altLang="zh-CN" sz="2800"/>
          </a:p>
        </p:txBody>
      </p:sp>
      <p:pic>
        <p:nvPicPr>
          <p:cNvPr id="16" name="图片 15" descr="7f2746724f4279a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0" y="-2540"/>
            <a:ext cx="2614295" cy="2614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zoom dir="in"/>
        <p:sndAc>
          <p:stSnd>
            <p:snd r:embed="rId3" name="camera.wav"/>
          </p:stSnd>
        </p:sndAc>
      </p:transition>
    </mc:Choice>
    <mc:Fallback>
      <p:transition spd="slow">
        <p:zoom dir="in"/>
        <p:sndAc>
          <p:stSnd>
            <p:snd r:embed="rId3" name="camera.wav"/>
          </p:stSnd>
        </p:sndAc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-2147482600" descr="结构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6290" y="595630"/>
            <a:ext cx="10827385" cy="5695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579245" y="6291580"/>
            <a:ext cx="10188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QueryStudent               StudentIn                DeleteStudent    StudentInformationBrower  UpdatePassword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1590" y="39370"/>
            <a:ext cx="6765925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latin typeface="宋体" panose="02010600030101010101" pitchFamily="2" charset="-122"/>
                <a:ea typeface="宋体" panose="02010600030101010101" pitchFamily="2" charset="-122"/>
              </a:rPr>
              <a:t>程序模块流程</a:t>
            </a:r>
            <a:r>
              <a:rPr lang="en-US" altLang="zh-CN" sz="3600" b="1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endParaRPr lang="en-US" altLang="zh-CN" sz="36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zoom/>
        <p:sndAc>
          <p:stSnd>
            <p:snd r:embed="rId2" name="chimes.wav"/>
          </p:stSnd>
        </p:sndAc>
      </p:transition>
    </mc:Choice>
    <mc:Fallback>
      <p:transition spd="slow">
        <p:zoom/>
        <p:sndAc>
          <p:stSnd>
            <p:snd r:embed="rId2" name="chimes.wav"/>
          </p:stSnd>
        </p:sndAc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图片 1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9" b="27361"/>
          <a:stretch>
            <a:fillRect/>
          </a:stretch>
        </p:blipFill>
        <p:spPr bwMode="auto">
          <a:xfrm>
            <a:off x="0" y="-511175"/>
            <a:ext cx="12360275" cy="737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579" name="组合 9"/>
          <p:cNvGrpSpPr/>
          <p:nvPr/>
        </p:nvGrpSpPr>
        <p:grpSpPr bwMode="auto">
          <a:xfrm>
            <a:off x="2063750" y="4321175"/>
            <a:ext cx="2546350" cy="2546350"/>
            <a:chOff x="0" y="0"/>
            <a:chExt cx="1581150" cy="1581150"/>
          </a:xfrm>
        </p:grpSpPr>
        <p:sp>
          <p:nvSpPr>
            <p:cNvPr id="24580" name="椭圆 10"/>
            <p:cNvSpPr>
              <a:spLocks noChangeArrowheads="1"/>
            </p:cNvSpPr>
            <p:nvPr/>
          </p:nvSpPr>
          <p:spPr bwMode="auto">
            <a:xfrm>
              <a:off x="117475" y="117475"/>
              <a:ext cx="1346200" cy="1346200"/>
            </a:xfrm>
            <a:prstGeom prst="ellipse">
              <a:avLst/>
            </a:prstGeom>
            <a:solidFill>
              <a:srgbClr val="AECB01">
                <a:alpha val="84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4581" name="椭圆 11"/>
            <p:cNvSpPr>
              <a:spLocks noChangeArrowheads="1"/>
            </p:cNvSpPr>
            <p:nvPr/>
          </p:nvSpPr>
          <p:spPr bwMode="auto">
            <a:xfrm>
              <a:off x="0" y="0"/>
              <a:ext cx="1581150" cy="1581150"/>
            </a:xfrm>
            <a:prstGeom prst="ellipse">
              <a:avLst/>
            </a:prstGeom>
            <a:noFill/>
            <a:ln w="12700">
              <a:solidFill>
                <a:srgbClr val="7F7F7F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24582" name="椭圆 3"/>
          <p:cNvSpPr>
            <a:spLocks noChangeArrowheads="1"/>
          </p:cNvSpPr>
          <p:nvPr/>
        </p:nvSpPr>
        <p:spPr bwMode="auto">
          <a:xfrm>
            <a:off x="-120650" y="3911600"/>
            <a:ext cx="2719388" cy="2717800"/>
          </a:xfrm>
          <a:prstGeom prst="ellipse">
            <a:avLst/>
          </a:prstGeom>
          <a:solidFill>
            <a:srgbClr val="F2F2F2">
              <a:alpha val="8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4583" name="椭圆 4"/>
          <p:cNvSpPr>
            <a:spLocks noChangeArrowheads="1"/>
          </p:cNvSpPr>
          <p:nvPr/>
        </p:nvSpPr>
        <p:spPr bwMode="auto">
          <a:xfrm>
            <a:off x="-357188" y="3673475"/>
            <a:ext cx="3192463" cy="3194050"/>
          </a:xfrm>
          <a:prstGeom prst="ellipse">
            <a:avLst/>
          </a:prstGeom>
          <a:noFill/>
          <a:ln w="12700">
            <a:solidFill>
              <a:srgbClr val="7F7F7F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4584" name="文本框 12"/>
          <p:cNvSpPr>
            <a:spLocks noChangeArrowheads="1"/>
          </p:cNvSpPr>
          <p:nvPr/>
        </p:nvSpPr>
        <p:spPr bwMode="auto">
          <a:xfrm>
            <a:off x="0" y="4685348"/>
            <a:ext cx="2672080" cy="1798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>
                <a:solidFill>
                  <a:srgbClr val="AECB01"/>
                </a:solidFill>
                <a:latin typeface="迷你简粗倩" pitchFamily="1" charset="-122"/>
                <a:ea typeface="迷你简粗倩" pitchFamily="1" charset="-122"/>
                <a:sym typeface="迷你简粗倩" pitchFamily="1" charset="-122"/>
              </a:rPr>
              <a:t>那么具体实现的</a:t>
            </a:r>
            <a:endParaRPr lang="zh-CN" altLang="en-US" sz="2800">
              <a:solidFill>
                <a:srgbClr val="AECB01"/>
              </a:solidFill>
              <a:latin typeface="迷你简粗倩" pitchFamily="1" charset="-122"/>
              <a:ea typeface="迷你简粗倩" pitchFamily="1" charset="-122"/>
              <a:sym typeface="迷你简粗倩" pitchFamily="1" charset="-122"/>
            </a:endParaRPr>
          </a:p>
          <a:p>
            <a:r>
              <a:rPr lang="zh-CN" altLang="en-US" sz="2800">
                <a:solidFill>
                  <a:srgbClr val="AECB01"/>
                </a:solidFill>
                <a:latin typeface="迷你简粗倩" pitchFamily="1" charset="-122"/>
                <a:ea typeface="迷你简粗倩" pitchFamily="1" charset="-122"/>
                <a:sym typeface="迷你简粗倩" pitchFamily="1" charset="-122"/>
              </a:rPr>
              <a:t>功能有哪些呢</a:t>
            </a:r>
            <a:endParaRPr lang="zh-CN" altLang="en-US" sz="2800">
              <a:solidFill>
                <a:srgbClr val="AECB01"/>
              </a:solidFill>
              <a:latin typeface="迷你简粗倩" pitchFamily="1" charset="-122"/>
              <a:ea typeface="迷你简粗倩" pitchFamily="1" charset="-122"/>
              <a:sym typeface="迷你简粗倩" pitchFamily="1" charset="-122"/>
            </a:endParaRPr>
          </a:p>
          <a:p>
            <a:r>
              <a:rPr lang="zh-CN" altLang="en-US" sz="2800">
                <a:solidFill>
                  <a:srgbClr val="AECB01"/>
                </a:solidFill>
                <a:latin typeface="迷你简粗倩" pitchFamily="1" charset="-122"/>
                <a:ea typeface="迷你简粗倩" pitchFamily="1" charset="-122"/>
                <a:sym typeface="迷你简粗倩" pitchFamily="1" charset="-122"/>
              </a:rPr>
              <a:t>   </a:t>
            </a:r>
            <a:r>
              <a:rPr lang="en-US" altLang="zh-CN" sz="2800">
                <a:solidFill>
                  <a:srgbClr val="AECB01"/>
                </a:solidFill>
                <a:latin typeface="迷你简粗倩" pitchFamily="1" charset="-122"/>
                <a:ea typeface="迷你简粗倩" pitchFamily="1" charset="-122"/>
                <a:sym typeface="迷你简粗倩" pitchFamily="1" charset="-122"/>
              </a:rPr>
              <a:t>??????</a:t>
            </a:r>
            <a:endParaRPr lang="en-US" altLang="zh-CN" sz="2800">
              <a:solidFill>
                <a:srgbClr val="AECB01"/>
              </a:solidFill>
              <a:latin typeface="迷你简粗倩" pitchFamily="1" charset="-122"/>
              <a:ea typeface="迷你简粗倩" pitchFamily="1" charset="-122"/>
              <a:sym typeface="迷你简粗倩" pitchFamily="1" charset="-122"/>
            </a:endParaRPr>
          </a:p>
          <a:p>
            <a:endParaRPr lang="zh-CN" altLang="en-US" sz="2800">
              <a:solidFill>
                <a:srgbClr val="AECB01"/>
              </a:solidFill>
              <a:latin typeface="迷你简粗倩" pitchFamily="1" charset="-122"/>
              <a:ea typeface="迷你简粗倩" pitchFamily="1" charset="-122"/>
              <a:sym typeface="迷你简粗倩" pitchFamily="1" charset="-122"/>
            </a:endParaRPr>
          </a:p>
        </p:txBody>
      </p:sp>
      <p:sp>
        <p:nvSpPr>
          <p:cNvPr id="24585" name="燕尾形 2"/>
          <p:cNvSpPr>
            <a:spLocks noChangeArrowheads="1"/>
          </p:cNvSpPr>
          <p:nvPr/>
        </p:nvSpPr>
        <p:spPr bwMode="auto">
          <a:xfrm>
            <a:off x="3032125" y="5518150"/>
            <a:ext cx="706438" cy="417513"/>
          </a:xfrm>
          <a:prstGeom prst="chevron">
            <a:avLst>
              <a:gd name="adj" fmla="val 80731"/>
            </a:avLst>
          </a:prstGeom>
          <a:noFill/>
          <a:ln w="12700">
            <a:solidFill>
              <a:schemeClr val="bg1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ransition spd="slow" advTm="5000">
    <p:zoom dir="in"/>
    <p:sndAc>
      <p:stSnd>
        <p:snd r:embed="rId2" name="camera.wav"/>
      </p:stSnd>
    </p:sndAc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14799771792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8415" y="-8890"/>
            <a:ext cx="12228195" cy="68751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64540" y="262890"/>
            <a:ext cx="11267440" cy="5730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algn="l"/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类设计：</a:t>
            </a:r>
            <a:endParaRPr lang="zh-CN" altLang="en-US" sz="3200" b="1" u="none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algn="l"/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 algn="l"/>
            <a:r>
              <a:rPr lang="en-US" altLang="zh-CN" sz="3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SplashWindow              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开始动画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 algn="l"/>
            <a:r>
              <a:rPr lang="en-US" altLang="zh-CN" sz="3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LogIn                     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登陆界面，输入用户名，密码等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 algn="l"/>
            <a:r>
              <a:rPr lang="en-US" altLang="zh-CN" sz="3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MySound                   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背景音乐播放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 algn="l"/>
            <a:r>
              <a:rPr lang="en-US" altLang="zh-CN" sz="3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Student                   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主界面各种功能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 algn="l"/>
            <a:r>
              <a:rPr lang="en-US" altLang="zh-CN" sz="3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QueryStudent              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学生搜索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 algn="l"/>
            <a:r>
              <a:rPr lang="en-US" altLang="zh-CN" sz="3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StudentIn                 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录入学生 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 algn="l"/>
            <a:r>
              <a:rPr lang="en-US" altLang="zh-CN" sz="3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DeleteStudent             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学生删除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 algn="l"/>
            <a:r>
              <a:rPr lang="en-US" altLang="zh-CN" sz="3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StudentInformationBrower  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学生概览 </a:t>
            </a:r>
            <a:endParaRPr lang="zh-CN" altLang="en-US" sz="32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0" indent="0" algn="l"/>
            <a:r>
              <a:rPr lang="en-US" altLang="zh-CN" sz="3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UpdatePassword            </a:t>
            </a:r>
            <a:r>
              <a:rPr lang="zh-CN" altLang="en-US" sz="32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修改密码</a:t>
            </a:r>
            <a:endParaRPr lang="zh-CN" altLang="en-US" sz="3200" b="1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zoom/>
        <p:sndAc>
          <p:stSnd>
            <p:snd r:embed="rId2" name="chimes.wav"/>
          </p:stSnd>
        </p:sndAc>
      </p:transition>
    </mc:Choice>
    <mc:Fallback>
      <p:transition spd="slow">
        <p:zoom/>
        <p:sndAc>
          <p:stSnd>
            <p:snd r:embed="rId2" name="chimes.wav"/>
          </p:stSnd>
        </p:sndAc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4818" name="图片 1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03" b="7629"/>
          <a:stretch>
            <a:fillRect/>
          </a:stretch>
        </p:blipFill>
        <p:spPr bwMode="auto">
          <a:xfrm>
            <a:off x="-7620" y="-8255"/>
            <a:ext cx="12207875" cy="687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椭圆 3"/>
          <p:cNvSpPr>
            <a:spLocks noChangeArrowheads="1"/>
          </p:cNvSpPr>
          <p:nvPr/>
        </p:nvSpPr>
        <p:spPr bwMode="auto">
          <a:xfrm>
            <a:off x="-7620" y="4114800"/>
            <a:ext cx="2719388" cy="2717800"/>
          </a:xfrm>
          <a:prstGeom prst="ellipse">
            <a:avLst/>
          </a:prstGeom>
          <a:solidFill>
            <a:srgbClr val="F2F2F2">
              <a:alpha val="89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/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34819" name="组合 9"/>
          <p:cNvGrpSpPr/>
          <p:nvPr/>
        </p:nvGrpSpPr>
        <p:grpSpPr bwMode="auto">
          <a:xfrm>
            <a:off x="2045335" y="4286250"/>
            <a:ext cx="2546350" cy="2546350"/>
            <a:chOff x="0" y="0"/>
            <a:chExt cx="1581150" cy="1581150"/>
          </a:xfrm>
        </p:grpSpPr>
        <p:sp>
          <p:nvSpPr>
            <p:cNvPr id="34820" name="椭圆 10"/>
            <p:cNvSpPr>
              <a:spLocks noChangeArrowheads="1"/>
            </p:cNvSpPr>
            <p:nvPr/>
          </p:nvSpPr>
          <p:spPr bwMode="auto">
            <a:xfrm>
              <a:off x="117475" y="117475"/>
              <a:ext cx="1346200" cy="1346200"/>
            </a:xfrm>
            <a:prstGeom prst="ellipse">
              <a:avLst/>
            </a:prstGeom>
            <a:solidFill>
              <a:srgbClr val="AECB01">
                <a:alpha val="84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4821" name="椭圆 11"/>
            <p:cNvSpPr>
              <a:spLocks noChangeArrowheads="1"/>
            </p:cNvSpPr>
            <p:nvPr/>
          </p:nvSpPr>
          <p:spPr bwMode="auto">
            <a:xfrm>
              <a:off x="0" y="0"/>
              <a:ext cx="1581150" cy="1581150"/>
            </a:xfrm>
            <a:prstGeom prst="ellipse">
              <a:avLst/>
            </a:prstGeom>
            <a:noFill/>
            <a:ln w="12700">
              <a:solidFill>
                <a:srgbClr val="7F7F7F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34825" name="燕尾形 2"/>
          <p:cNvSpPr>
            <a:spLocks noChangeArrowheads="1"/>
          </p:cNvSpPr>
          <p:nvPr/>
        </p:nvSpPr>
        <p:spPr bwMode="auto">
          <a:xfrm>
            <a:off x="2965450" y="5350510"/>
            <a:ext cx="706438" cy="417513"/>
          </a:xfrm>
          <a:prstGeom prst="chevron">
            <a:avLst>
              <a:gd name="adj" fmla="val 80731"/>
            </a:avLst>
          </a:prstGeom>
          <a:noFill/>
          <a:ln w="12700">
            <a:solidFill>
              <a:schemeClr val="bg1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p>
            <a:pPr algn="ctr"/>
            <a:endParaRPr lang="zh-CN" altLang="zh-CN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2430" y="4574540"/>
            <a:ext cx="1842135" cy="1798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接下来看一下具体的功能如何</a:t>
            </a:r>
            <a:r>
              <a:rPr lang="en-US" altLang="zh-CN" sz="2800"/>
              <a:t>...</a:t>
            </a:r>
            <a:endParaRPr lang="en-US" altLang="zh-CN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zoom dir="in"/>
        <p:sndAc>
          <p:stSnd>
            <p:snd r:embed="rId2" name="camera.wav"/>
          </p:stSnd>
        </p:sndAc>
      </p:transition>
    </mc:Choice>
    <mc:Fallback>
      <p:transition spd="slow">
        <p:zoom dir="in"/>
        <p:sndAc>
          <p:stSnd>
            <p:snd r:embed="rId2" name="camera.wav"/>
          </p:stSnd>
        </p:sndAc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GL7ZA22G2OR0]0NN)A(6K$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660" y="953770"/>
            <a:ext cx="7698105" cy="56140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03200" y="330200"/>
            <a:ext cx="64439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i="1"/>
              <a:t>清新动人的开场动画（SplashWindow）：</a:t>
            </a:r>
            <a:endParaRPr lang="zh-CN" altLang="en-US" sz="2800" b="1" i="1"/>
          </a:p>
        </p:txBody>
      </p:sp>
      <p:sp>
        <p:nvSpPr>
          <p:cNvPr id="9" name="文本框 8"/>
          <p:cNvSpPr txBox="1"/>
          <p:nvPr/>
        </p:nvSpPr>
        <p:spPr>
          <a:xfrm>
            <a:off x="8147050" y="2283460"/>
            <a:ext cx="3657600" cy="8229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面向客户设计总要有点人情味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~~</a:t>
            </a:r>
            <a:r>
              <a:rPr lang="zh-CN" altLang="en-US" sz="2400">
                <a:latin typeface="宋体" panose="02010600030101010101" pitchFamily="2" charset="-122"/>
                <a:ea typeface="宋体" panose="02010600030101010101" pitchFamily="2" charset="-122"/>
              </a:rPr>
              <a:t>还有背景音乐哦</a:t>
            </a:r>
            <a:r>
              <a:rPr lang="en-US" altLang="zh-CN" sz="2400">
                <a:latin typeface="宋体" panose="02010600030101010101" pitchFamily="2" charset="-122"/>
                <a:ea typeface="宋体" panose="02010600030101010101" pitchFamily="2" charset="-122"/>
              </a:rPr>
              <a:t>~~</a:t>
            </a:r>
            <a:endParaRPr lang="en-US" altLang="zh-CN" sz="2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" name="图片 9" descr="e2c4f9bf1a016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7700" y="4254500"/>
            <a:ext cx="2266950" cy="2152650"/>
          </a:xfrm>
          <a:prstGeom prst="rect">
            <a:avLst/>
          </a:prstGeom>
        </p:spPr>
      </p:pic>
      <p:pic>
        <p:nvPicPr>
          <p:cNvPr id="2" name="微微一笑很倾城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link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15960" y="5557520"/>
            <a:ext cx="619125" cy="61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  <p:sndAc>
          <p:stSnd>
            <p:snd r:embed="rId6" name="cashreg.wav"/>
          </p:stSnd>
        </p:sndAc>
      </p:transition>
    </mc:Choice>
    <mc:Fallback>
      <p:transition spd="slow">
        <p:comb/>
        <p:sndAc>
          <p:stSnd>
            <p:snd r:embed="rId6" name="cashreg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779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1119</Words>
  <Application>WPS 演示</Application>
  <PresentationFormat>宽屏</PresentationFormat>
  <Paragraphs>92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Arial</vt:lpstr>
      <vt:lpstr>宋体</vt:lpstr>
      <vt:lpstr>Wingdings</vt:lpstr>
      <vt:lpstr>楷体</vt:lpstr>
      <vt:lpstr>黑体</vt:lpstr>
      <vt:lpstr>迷你简粗倩</vt:lpstr>
      <vt:lpstr>Calibri</vt:lpstr>
      <vt:lpstr>微软雅黑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lfw</dc:creator>
  <cp:lastModifiedBy>lfw</cp:lastModifiedBy>
  <cp:revision>8</cp:revision>
  <dcterms:created xsi:type="dcterms:W3CDTF">2016-12-21T02:17:00Z</dcterms:created>
  <dcterms:modified xsi:type="dcterms:W3CDTF">2016-12-22T14:39:38Z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2052-10.1.0.6135</vt:lpwstr>
  </property>
</Properties>
</file>